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  <p:sldMasterId id="2147483741" r:id="rId5"/>
    <p:sldMasterId id="2147483768" r:id="rId6"/>
  </p:sldMasterIdLst>
  <p:notesMasterIdLst>
    <p:notesMasterId r:id="rId13"/>
  </p:notesMasterIdLst>
  <p:handoutMasterIdLst>
    <p:handoutMasterId r:id="rId14"/>
  </p:handoutMasterIdLst>
  <p:sldIdLst>
    <p:sldId id="2145706243" r:id="rId7"/>
    <p:sldId id="2145706256" r:id="rId8"/>
    <p:sldId id="2145706259" r:id="rId9"/>
    <p:sldId id="2145706260" r:id="rId10"/>
    <p:sldId id="2145706258" r:id="rId11"/>
    <p:sldId id="2387" r:id="rId12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a Creech" initials="EC" lastIdx="13" clrIdx="0">
    <p:extLst>
      <p:ext uri="{19B8F6BF-5375-455C-9EA6-DF929625EA0E}">
        <p15:presenceInfo xmlns:p15="http://schemas.microsoft.com/office/powerpoint/2012/main" userId="Erica Creech" providerId="None"/>
      </p:ext>
    </p:extLst>
  </p:cmAuthor>
  <p:cmAuthor id="2" name="Kelly Bodner" initials="KB" lastIdx="8" clrIdx="1">
    <p:extLst>
      <p:ext uri="{19B8F6BF-5375-455C-9EA6-DF929625EA0E}">
        <p15:presenceInfo xmlns:p15="http://schemas.microsoft.com/office/powerpoint/2012/main" userId="S::kelly.bodner@sbdinc.com::ec03c5f7-a257-4793-91c3-0ca85a48b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27"/>
    <a:srgbClr val="EBEDED"/>
    <a:srgbClr val="CCCFD4"/>
    <a:srgbClr val="170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87"/>
  </p:normalViewPr>
  <p:slideViewPr>
    <p:cSldViewPr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E902C1-7C13-A740-9E3F-EB76CE7D8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69330-1A57-9E4C-9F35-4DDA19C8D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5845598-13D3-A74F-A276-04B41214DE4C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D68FB-AB7C-184F-8724-6D4EDA44A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C0BD2-7AB4-C74B-A7CA-49ED9637F2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B6A2E4D8-9AE2-9E42-A9F0-34315785B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4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40994641-3292-EC46-8415-AB3392616B1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6"/>
            <a:ext cx="5445760" cy="3913614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8D893D7-97F1-A246-82D4-3063E1C6F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2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DE55-CA46-2047-B03B-3D8EBA4459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7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DE55-CA46-2047-B03B-3D8EBA445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3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DE55-CA46-2047-B03B-3D8EBA4459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8DE55-CA46-2047-B03B-3D8EBA4459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67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1ED261-445C-C94D-A203-FEAC8D682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820" y="4327027"/>
            <a:ext cx="4523072" cy="63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CAA2C4-88E7-DF4F-93B3-6BA4EF2141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819" y="5226518"/>
            <a:ext cx="4523072" cy="63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/>
              <a:t>First Name Last Name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592038-57C6-AA49-92A7-51D37196F0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25"/>
            <a:ext cx="12192000" cy="683674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F12A83-CA92-4483-A248-AF974FB38D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423" y="4504800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Presentation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BD5953C-2E9A-4DFA-DA41-FCA124570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3D5E64-F1B2-1A4C-51AB-8EEC1640B7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7123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6451849-E6B6-1659-072A-5BB2E38C26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50" y="0"/>
            <a:ext cx="12166899" cy="6858000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A78ACCB-7284-D53F-93EE-5BF05DC68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423" y="4504800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Presentation title 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E37553-6C66-2A94-CE95-E9D6C402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D6B1DC2-B578-9D6E-E2C7-27EA98DC0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12202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645A22E-3CEE-9E55-8537-84FB56872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50" y="0"/>
            <a:ext cx="12166899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86B9E2-2ACB-F95D-4FF3-782A497E7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423" y="4504800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Kaizen Competition-2022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8685D35-7921-BCB2-270E-84B7E25E7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6716832-F377-141C-8C8C-971D74E29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558523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CE4AB16-6392-01BA-A39E-CCA8082C72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0"/>
            <a:ext cx="12186605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CD857ED-3DA0-B1F2-02BA-7290AAFC9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14804" r="14586" b="-146"/>
          <a:stretch/>
        </p:blipFill>
        <p:spPr>
          <a:xfrm>
            <a:off x="4722649" y="0"/>
            <a:ext cx="74693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556314-244E-0944-966B-59F37BE50E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1114614"/>
            <a:ext cx="5908322" cy="2387600"/>
          </a:xfrm>
          <a:prstGeom prst="rect">
            <a:avLst/>
          </a:prstGeom>
        </p:spPr>
        <p:txBody>
          <a:bodyPr anchor="b"/>
          <a:lstStyle>
            <a:lvl1pPr algn="l">
              <a:defRPr sz="4400" b="1" i="0">
                <a:latin typeface="Montserrat SemiBold" pitchFamily="2" charset="77"/>
              </a:defRPr>
            </a:lvl1pPr>
          </a:lstStyle>
          <a:p>
            <a:r>
              <a:rPr lang="en-US" dirty="0"/>
              <a:t>Here’s a Sample for Your Title Slide </a:t>
            </a:r>
            <a:br>
              <a:rPr lang="en-US" dirty="0"/>
            </a:br>
            <a:r>
              <a:rPr lang="en-US" dirty="0"/>
              <a:t>(44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53E22-3D41-3D41-985A-75A4ACBD6D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500" y="3625285"/>
            <a:ext cx="6565469" cy="1655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Montserrat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Say more about your topic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(24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15FD-F3AC-7648-B83C-4F90CC69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7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  <p15:guide id="2" orient="horz" pos="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0182" y="647700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entagon 31">
            <a:extLst>
              <a:ext uri="{FF2B5EF4-FFF2-40B4-BE49-F238E27FC236}">
                <a16:creationId xmlns:a16="http://schemas.microsoft.com/office/drawing/2014/main" id="{452D03B8-D519-43F4-B10A-0C77C75D7D69}"/>
              </a:ext>
            </a:extLst>
          </p:cNvPr>
          <p:cNvSpPr/>
          <p:nvPr userDrawn="1"/>
        </p:nvSpPr>
        <p:spPr>
          <a:xfrm>
            <a:off x="0" y="1172776"/>
            <a:ext cx="2358000" cy="550005"/>
          </a:xfrm>
          <a:prstGeom prst="wedgeRectCallout">
            <a:avLst>
              <a:gd name="adj1" fmla="val -12934"/>
              <a:gd name="adj2" fmla="val 150245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entagon 27">
            <a:extLst>
              <a:ext uri="{FF2B5EF4-FFF2-40B4-BE49-F238E27FC236}">
                <a16:creationId xmlns:a16="http://schemas.microsoft.com/office/drawing/2014/main" id="{9BC5327A-462F-4D6C-9DFB-CB1C44C35235}"/>
              </a:ext>
            </a:extLst>
          </p:cNvPr>
          <p:cNvSpPr/>
          <p:nvPr userDrawn="1"/>
        </p:nvSpPr>
        <p:spPr>
          <a:xfrm>
            <a:off x="2439327" y="5215347"/>
            <a:ext cx="3163361" cy="550005"/>
          </a:xfrm>
          <a:prstGeom prst="homePlat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Pentagon 28">
            <a:extLst>
              <a:ext uri="{FF2B5EF4-FFF2-40B4-BE49-F238E27FC236}">
                <a16:creationId xmlns:a16="http://schemas.microsoft.com/office/drawing/2014/main" id="{99754537-71C8-4DBD-B53D-259CD6CA6F6A}"/>
              </a:ext>
            </a:extLst>
          </p:cNvPr>
          <p:cNvSpPr/>
          <p:nvPr userDrawn="1"/>
        </p:nvSpPr>
        <p:spPr>
          <a:xfrm>
            <a:off x="1655319" y="3469282"/>
            <a:ext cx="2362229" cy="550005"/>
          </a:xfrm>
          <a:prstGeom prst="homePlat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9" name="Pentagon 29">
            <a:extLst>
              <a:ext uri="{FF2B5EF4-FFF2-40B4-BE49-F238E27FC236}">
                <a16:creationId xmlns:a16="http://schemas.microsoft.com/office/drawing/2014/main" id="{7E87A322-DD81-4D44-8206-EFC1A1E23D29}"/>
              </a:ext>
            </a:extLst>
          </p:cNvPr>
          <p:cNvSpPr/>
          <p:nvPr userDrawn="1"/>
        </p:nvSpPr>
        <p:spPr>
          <a:xfrm>
            <a:off x="1263317" y="2596250"/>
            <a:ext cx="2359896" cy="550005"/>
          </a:xfrm>
          <a:prstGeom prst="homePlate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0" name="Parallelogram 30">
            <a:extLst>
              <a:ext uri="{FF2B5EF4-FFF2-40B4-BE49-F238E27FC236}">
                <a16:creationId xmlns:a16="http://schemas.microsoft.com/office/drawing/2014/main" id="{2FB29671-875A-4436-B23A-3E9919DC6BE2}"/>
              </a:ext>
            </a:extLst>
          </p:cNvPr>
          <p:cNvSpPr/>
          <p:nvPr userDrawn="1"/>
        </p:nvSpPr>
        <p:spPr>
          <a:xfrm rot="10800000">
            <a:off x="1263317" y="2273003"/>
            <a:ext cx="1695050" cy="323028"/>
          </a:xfrm>
          <a:prstGeom prst="parallelogram">
            <a:avLst>
              <a:gd name="adj" fmla="val 158416"/>
            </a:avLst>
          </a:prstGeom>
          <a:solidFill>
            <a:srgbClr val="4472C4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1" name="Pentagon 31">
            <a:extLst>
              <a:ext uri="{FF2B5EF4-FFF2-40B4-BE49-F238E27FC236}">
                <a16:creationId xmlns:a16="http://schemas.microsoft.com/office/drawing/2014/main" id="{71805D3D-7664-4BF1-8E86-9857253B0A6F}"/>
              </a:ext>
            </a:extLst>
          </p:cNvPr>
          <p:cNvSpPr/>
          <p:nvPr userDrawn="1"/>
        </p:nvSpPr>
        <p:spPr>
          <a:xfrm>
            <a:off x="866621" y="1722998"/>
            <a:ext cx="2358000" cy="550005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arallelogram 32">
            <a:extLst>
              <a:ext uri="{FF2B5EF4-FFF2-40B4-BE49-F238E27FC236}">
                <a16:creationId xmlns:a16="http://schemas.microsoft.com/office/drawing/2014/main" id="{8FF87C2A-EB2A-42C7-A5A6-499E0860B72D}"/>
              </a:ext>
            </a:extLst>
          </p:cNvPr>
          <p:cNvSpPr/>
          <p:nvPr userDrawn="1"/>
        </p:nvSpPr>
        <p:spPr>
          <a:xfrm rot="10800000">
            <a:off x="1655319" y="3146254"/>
            <a:ext cx="1695479" cy="323028"/>
          </a:xfrm>
          <a:prstGeom prst="parallelogram">
            <a:avLst>
              <a:gd name="adj" fmla="val 158416"/>
            </a:avLst>
          </a:prstGeom>
          <a:solidFill>
            <a:srgbClr val="ED7D31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3" name="Parallelogram 33">
            <a:extLst>
              <a:ext uri="{FF2B5EF4-FFF2-40B4-BE49-F238E27FC236}">
                <a16:creationId xmlns:a16="http://schemas.microsoft.com/office/drawing/2014/main" id="{F25FDE74-8F30-4855-AB2A-090F5380B880}"/>
              </a:ext>
            </a:extLst>
          </p:cNvPr>
          <p:cNvSpPr/>
          <p:nvPr userDrawn="1"/>
        </p:nvSpPr>
        <p:spPr>
          <a:xfrm rot="10800000">
            <a:off x="2047324" y="4019287"/>
            <a:ext cx="1695903" cy="323028"/>
          </a:xfrm>
          <a:prstGeom prst="parallelogram">
            <a:avLst>
              <a:gd name="adj" fmla="val 158416"/>
            </a:avLst>
          </a:prstGeom>
          <a:solidFill>
            <a:srgbClr val="A5A5A5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4096F567-A3ED-479F-BA97-2964CC60AC46}"/>
              </a:ext>
            </a:extLst>
          </p:cNvPr>
          <p:cNvSpPr txBox="1">
            <a:spLocks/>
          </p:cNvSpPr>
          <p:nvPr userDrawn="1"/>
        </p:nvSpPr>
        <p:spPr>
          <a:xfrm>
            <a:off x="2009164" y="2755618"/>
            <a:ext cx="1171046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02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id="{D2CA67A8-8C1D-482E-AA9F-D683CA5C76F4}"/>
              </a:ext>
            </a:extLst>
          </p:cNvPr>
          <p:cNvSpPr txBox="1">
            <a:spLocks/>
          </p:cNvSpPr>
          <p:nvPr userDrawn="1"/>
        </p:nvSpPr>
        <p:spPr>
          <a:xfrm>
            <a:off x="1761514" y="3628869"/>
            <a:ext cx="1171046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03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2DD4FF0-1149-4726-AEA7-5A412A30FB34}"/>
              </a:ext>
            </a:extLst>
          </p:cNvPr>
          <p:cNvSpPr txBox="1">
            <a:spLocks/>
          </p:cNvSpPr>
          <p:nvPr userDrawn="1"/>
        </p:nvSpPr>
        <p:spPr>
          <a:xfrm>
            <a:off x="3278835" y="5374932"/>
            <a:ext cx="1885832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zh-CN" alt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(Root</a:t>
            </a:r>
            <a:r>
              <a:rPr lang="zh-CN" alt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Cause)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F13FFBB8-0D03-4532-95C5-3A2CB2DDAA6F}"/>
              </a:ext>
            </a:extLst>
          </p:cNvPr>
          <p:cNvSpPr txBox="1">
            <a:spLocks/>
          </p:cNvSpPr>
          <p:nvPr userDrawn="1"/>
        </p:nvSpPr>
        <p:spPr>
          <a:xfrm>
            <a:off x="990305" y="1882585"/>
            <a:ext cx="1171046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01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Pentagon 28">
            <a:extLst>
              <a:ext uri="{FF2B5EF4-FFF2-40B4-BE49-F238E27FC236}">
                <a16:creationId xmlns:a16="http://schemas.microsoft.com/office/drawing/2014/main" id="{3D07DB95-1771-4030-A3F5-F3E36F19A88E}"/>
              </a:ext>
            </a:extLst>
          </p:cNvPr>
          <p:cNvSpPr/>
          <p:nvPr userDrawn="1"/>
        </p:nvSpPr>
        <p:spPr>
          <a:xfrm>
            <a:off x="2047323" y="4342314"/>
            <a:ext cx="2362229" cy="550005"/>
          </a:xfrm>
          <a:prstGeom prst="homePlat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9" name="Parallelogram 33">
            <a:extLst>
              <a:ext uri="{FF2B5EF4-FFF2-40B4-BE49-F238E27FC236}">
                <a16:creationId xmlns:a16="http://schemas.microsoft.com/office/drawing/2014/main" id="{3C281206-2262-4A5E-B57D-EA676D758364}"/>
              </a:ext>
            </a:extLst>
          </p:cNvPr>
          <p:cNvSpPr/>
          <p:nvPr userDrawn="1"/>
        </p:nvSpPr>
        <p:spPr>
          <a:xfrm rot="10800000">
            <a:off x="2439328" y="4892319"/>
            <a:ext cx="1695903" cy="323028"/>
          </a:xfrm>
          <a:prstGeom prst="parallelogram">
            <a:avLst>
              <a:gd name="adj" fmla="val 158416"/>
            </a:avLst>
          </a:prstGeom>
          <a:solidFill>
            <a:srgbClr val="70AD47">
              <a:lumMod val="60000"/>
              <a:lumOff val="4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015CBABF-6998-4239-9110-C8D59EA2901A}"/>
              </a:ext>
            </a:extLst>
          </p:cNvPr>
          <p:cNvSpPr txBox="1">
            <a:spLocks/>
          </p:cNvSpPr>
          <p:nvPr userDrawn="1"/>
        </p:nvSpPr>
        <p:spPr>
          <a:xfrm>
            <a:off x="2153518" y="4501901"/>
            <a:ext cx="1171046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文字方塊 57">
            <a:extLst>
              <a:ext uri="{FF2B5EF4-FFF2-40B4-BE49-F238E27FC236}">
                <a16:creationId xmlns:a16="http://schemas.microsoft.com/office/drawing/2014/main" id="{E89C9ECA-7FB8-4E99-A9BF-4DF655E54529}"/>
              </a:ext>
            </a:extLst>
          </p:cNvPr>
          <p:cNvSpPr txBox="1"/>
          <p:nvPr userDrawn="1"/>
        </p:nvSpPr>
        <p:spPr>
          <a:xfrm>
            <a:off x="0" y="1244495"/>
            <a:ext cx="235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</a:t>
            </a:r>
            <a:endParaRPr kumimoji="1" lang="zh-TW" altLang="en-US" dirty="0">
              <a:solidFill>
                <a:prstClr val="white"/>
              </a:solidFill>
              <a:latin typeface="Roboto" panose="02000000000000000000" pitchFamily="2" charset="0"/>
              <a:ea typeface="新細明體" panose="02020500000000000000" pitchFamily="18" charset="-12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3A8E67-3A20-45E9-B676-6479BDE8EBE6}"/>
              </a:ext>
            </a:extLst>
          </p:cNvPr>
          <p:cNvSpPr txBox="1"/>
          <p:nvPr userDrawn="1"/>
        </p:nvSpPr>
        <p:spPr>
          <a:xfrm>
            <a:off x="0" y="-5609"/>
            <a:ext cx="12213226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E844D30-5FC5-41BA-BC79-034DACC12A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6023" y="-76200"/>
            <a:ext cx="678939" cy="6789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5DE387-4040-4880-8F37-98147F384D50}"/>
              </a:ext>
            </a:extLst>
          </p:cNvPr>
          <p:cNvSpPr txBox="1"/>
          <p:nvPr userDrawn="1"/>
        </p:nvSpPr>
        <p:spPr>
          <a:xfrm>
            <a:off x="571500" y="6629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Kaizen Competition-2022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64881-9696-4208-AC1D-CA52EEF79E6B}"/>
              </a:ext>
            </a:extLst>
          </p:cNvPr>
          <p:cNvSpPr txBox="1"/>
          <p:nvPr userDrawn="1"/>
        </p:nvSpPr>
        <p:spPr>
          <a:xfrm>
            <a:off x="-26621" y="602314"/>
            <a:ext cx="12186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IN" dirty="0">
                <a:highlight>
                  <a:srgbClr val="FFFF00"/>
                </a:highlight>
              </a:rPr>
              <a:t>Give the details about kaizen like Kaizen Theme, before after images etc.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447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C5C5F2A-CAAF-4E61-8C93-87DBB0275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654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143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471ED-42C1-4536-9DB7-DDC75135656F}"/>
              </a:ext>
            </a:extLst>
          </p:cNvPr>
          <p:cNvSpPr txBox="1"/>
          <p:nvPr userDrawn="1"/>
        </p:nvSpPr>
        <p:spPr>
          <a:xfrm>
            <a:off x="0" y="-5609"/>
            <a:ext cx="12213226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7384B10-B013-4DCE-9813-438E17763A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023" y="-76200"/>
            <a:ext cx="678939" cy="678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15CE-58F8-48A4-9053-E0D9F1DFBCFC}"/>
              </a:ext>
            </a:extLst>
          </p:cNvPr>
          <p:cNvSpPr txBox="1"/>
          <p:nvPr userDrawn="1"/>
        </p:nvSpPr>
        <p:spPr>
          <a:xfrm>
            <a:off x="571500" y="6629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Kaizen Competition-2023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663BB-C56B-4327-8CCA-B2089F8F3861}"/>
              </a:ext>
            </a:extLst>
          </p:cNvPr>
          <p:cNvSpPr txBox="1"/>
          <p:nvPr userDrawn="1"/>
        </p:nvSpPr>
        <p:spPr>
          <a:xfrm>
            <a:off x="7924800" y="-10654"/>
            <a:ext cx="424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solidFill>
                  <a:schemeClr val="bg1"/>
                </a:solidFill>
              </a:rPr>
              <a:t>Kaizen Details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5971F6AF-02D4-4641-A4ED-79F7DD6EFD86}"/>
              </a:ext>
            </a:extLst>
          </p:cNvPr>
          <p:cNvSpPr txBox="1">
            <a:spLocks/>
          </p:cNvSpPr>
          <p:nvPr userDrawn="1"/>
        </p:nvSpPr>
        <p:spPr>
          <a:xfrm>
            <a:off x="3278835" y="5434739"/>
            <a:ext cx="1885832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zh-CN" alt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(Root</a:t>
            </a:r>
            <a:r>
              <a:rPr lang="zh-CN" alt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Cause)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02478-7BF7-45C8-9BE7-58570824EE3F}"/>
              </a:ext>
            </a:extLst>
          </p:cNvPr>
          <p:cNvSpPr txBox="1"/>
          <p:nvPr userDrawn="1"/>
        </p:nvSpPr>
        <p:spPr>
          <a:xfrm>
            <a:off x="-26621" y="602314"/>
            <a:ext cx="12186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IN" dirty="0">
                <a:highlight>
                  <a:srgbClr val="FFFF00"/>
                </a:highlight>
              </a:rPr>
              <a:t>Give the details about kaizen like Kaizen Theme, before after images etc.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2498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EF591D-F4A6-0623-5524-BEA96B9D22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0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35635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01C348-3711-AE88-6C38-17A40F215E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0" y="563469"/>
            <a:ext cx="10864144" cy="462339"/>
          </a:xfrm>
          <a:prstGeom prst="rect">
            <a:avLst/>
          </a:prstGeom>
        </p:spPr>
        <p:txBody>
          <a:bodyPr anchor="t"/>
          <a:lstStyle>
            <a:lvl1pPr algn="l"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Title Example: A Look Back at the Results (32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B7DFFC-3F45-255C-38E4-B5D6AFF930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499" y="1152395"/>
            <a:ext cx="10209389" cy="4623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Montserrat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Highlights for a Quarter Like None Other (24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09F018-D4DC-91C6-4FB6-A42D9D3566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1925" y="2097088"/>
            <a:ext cx="5287963" cy="40925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Light" pitchFamily="2" charset="77"/>
              </a:defRPr>
            </a:lvl1pPr>
          </a:lstStyle>
          <a:p>
            <a:r>
              <a:rPr lang="en-US" b="0" i="0" dirty="0">
                <a:latin typeface="Montserrat Light" pitchFamily="2" charset="77"/>
              </a:rPr>
              <a:t>Click to Insert Image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53B427-D1FA-C656-81DD-905157945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97088"/>
            <a:ext cx="5014913" cy="66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Montserrat" pitchFamily="2" charset="77"/>
              </a:defRPr>
            </a:lvl1pPr>
            <a:lvl2pPr>
              <a:defRPr sz="16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2000" b="0" i="0">
                <a:latin typeface="Montserrat" pitchFamily="2" charset="77"/>
              </a:defRPr>
            </a:lvl4pPr>
            <a:lvl5pPr>
              <a:defRPr sz="20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116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D7B0A-C680-DB46-B91B-F7829646F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0" y="0"/>
            <a:ext cx="12184520" cy="6858000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7124678-C01A-A54E-CE55-29AE60CC2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442"/>
          <a:stretch/>
        </p:blipFill>
        <p:spPr>
          <a:xfrm>
            <a:off x="4041912" y="1579288"/>
            <a:ext cx="7903321" cy="2924617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F7525C1-36F2-E90F-7EFD-1A3F2386D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2700" y="2097088"/>
            <a:ext cx="5014913" cy="66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latin typeface="Montserrat" pitchFamily="2" charset="77"/>
              </a:defRPr>
            </a:lvl1pPr>
            <a:lvl2pPr>
              <a:defRPr sz="16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2000" b="0" i="0">
                <a:latin typeface="Montserrat" pitchFamily="2" charset="77"/>
              </a:defRPr>
            </a:lvl4pPr>
            <a:lvl5pPr>
              <a:defRPr sz="20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300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25589B-C26C-45FC-BEF8-A89133682EA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7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A8C0AD-8028-4615-9FFC-070C33213F7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83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BD_h_ma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1"/>
            <a:ext cx="11277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2400" y="3124200"/>
            <a:ext cx="10363200" cy="838200"/>
          </a:xfrm>
        </p:spPr>
        <p:txBody>
          <a:bodyPr anchor="t"/>
          <a:lstStyle>
            <a:lvl1pPr algn="r">
              <a:defRPr b="1" smtClean="0">
                <a:latin typeface="Arial" pitchFamily="34" charset="0"/>
                <a:ea typeface="MS PGothic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4038600"/>
            <a:ext cx="8534400" cy="1752600"/>
          </a:xfrm>
        </p:spPr>
        <p:txBody>
          <a:bodyPr/>
          <a:lstStyle>
            <a:lvl1pPr marL="0" indent="0" algn="r">
              <a:buFont typeface="Times" pitchFamily="1" charset="0"/>
              <a:buNone/>
              <a:defRPr sz="1700" smtClean="0">
                <a:latin typeface="Arial" pitchFamily="34" charset="0"/>
                <a:ea typeface="MS PGothic" pitchFamily="34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794122"/>
      </p:ext>
    </p:extLst>
  </p:cSld>
  <p:clrMapOvr>
    <a:masterClrMapping/>
  </p:clrMapOvr>
  <p:transition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6451849-E6B6-1659-072A-5BB2E38C26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50" y="0"/>
            <a:ext cx="12166899" cy="6858000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A78ACCB-7284-D53F-93EE-5BF05DC68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423" y="4504800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Presentation title 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E37553-6C66-2A94-CE95-E9D6C402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D6B1DC2-B578-9D6E-E2C7-27EA98DC0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5319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Slide [Whit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E157DDC-1453-43B8-902E-489442086E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6605" cy="68580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FC1298B-A363-4307-A903-BDFFC6C835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1461" b="30337"/>
          <a:stretch/>
        </p:blipFill>
        <p:spPr>
          <a:xfrm>
            <a:off x="3276600" y="3178808"/>
            <a:ext cx="6096000" cy="2231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2FAF1-7E28-4729-94F3-D293F2876292}"/>
              </a:ext>
            </a:extLst>
          </p:cNvPr>
          <p:cNvSpPr/>
          <p:nvPr userDrawn="1"/>
        </p:nvSpPr>
        <p:spPr>
          <a:xfrm>
            <a:off x="2971800" y="1447621"/>
            <a:ext cx="543424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98892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645A22E-3CEE-9E55-8537-84FB56872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81" y="5918"/>
            <a:ext cx="12166899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86B9E2-2ACB-F95D-4FF3-782A497E7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744" y="4378937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Kaizen Competition-2022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8685D35-7921-BCB2-270E-84B7E25E7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6716832-F377-141C-8C8C-971D74E291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75604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CE4AB16-6392-01BA-A39E-CCA8082C72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0"/>
            <a:ext cx="12186605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CD857ED-3DA0-B1F2-02BA-7290AAFC9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" t="14804" r="14586" b="-146"/>
          <a:stretch/>
        </p:blipFill>
        <p:spPr>
          <a:xfrm>
            <a:off x="4722649" y="0"/>
            <a:ext cx="74693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556314-244E-0944-966B-59F37BE50E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1" y="1114614"/>
            <a:ext cx="5908322" cy="2387600"/>
          </a:xfrm>
          <a:prstGeom prst="rect">
            <a:avLst/>
          </a:prstGeom>
        </p:spPr>
        <p:txBody>
          <a:bodyPr anchor="b"/>
          <a:lstStyle>
            <a:lvl1pPr algn="l">
              <a:defRPr sz="4400" b="1" i="0">
                <a:latin typeface="Montserrat SemiBold" pitchFamily="2" charset="77"/>
              </a:defRPr>
            </a:lvl1pPr>
          </a:lstStyle>
          <a:p>
            <a:r>
              <a:rPr lang="en-US" dirty="0"/>
              <a:t>Here’s a Sample for Your Title Slide </a:t>
            </a:r>
            <a:br>
              <a:rPr lang="en-US" dirty="0"/>
            </a:br>
            <a:r>
              <a:rPr lang="en-US" dirty="0"/>
              <a:t>(44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53E22-3D41-3D41-985A-75A4ACBD6D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500" y="3625285"/>
            <a:ext cx="6565469" cy="1655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Montserrat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Say more about your topic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(24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15FD-F3AC-7648-B83C-4F90CC69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40080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  <p15:guide id="2" orient="horz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FBCEF9-50DC-F086-C744-01BE265F6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-15875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0182" y="647700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F13FFBB8-0D03-4532-95C5-3A2CB2DDAA6F}"/>
              </a:ext>
            </a:extLst>
          </p:cNvPr>
          <p:cNvSpPr txBox="1">
            <a:spLocks/>
          </p:cNvSpPr>
          <p:nvPr userDrawn="1"/>
        </p:nvSpPr>
        <p:spPr>
          <a:xfrm>
            <a:off x="990305" y="1882585"/>
            <a:ext cx="1171046" cy="2308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5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01</a:t>
            </a:r>
            <a:endParaRPr lang="en-US" sz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3A8E67-3A20-45E9-B676-6479BDE8EBE6}"/>
              </a:ext>
            </a:extLst>
          </p:cNvPr>
          <p:cNvSpPr txBox="1"/>
          <p:nvPr userDrawn="1"/>
        </p:nvSpPr>
        <p:spPr>
          <a:xfrm>
            <a:off x="0" y="-5609"/>
            <a:ext cx="12213226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E844D30-5FC5-41BA-BC79-034DACC12A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023" y="-76200"/>
            <a:ext cx="678939" cy="6789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5DE387-4040-4880-8F37-98147F384D50}"/>
              </a:ext>
            </a:extLst>
          </p:cNvPr>
          <p:cNvSpPr txBox="1"/>
          <p:nvPr userDrawn="1"/>
        </p:nvSpPr>
        <p:spPr>
          <a:xfrm>
            <a:off x="571500" y="6629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Kaizen Competition-2023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295F5F-7146-42CC-804F-A597B5CB7549}"/>
              </a:ext>
            </a:extLst>
          </p:cNvPr>
          <p:cNvSpPr txBox="1"/>
          <p:nvPr userDrawn="1"/>
        </p:nvSpPr>
        <p:spPr>
          <a:xfrm>
            <a:off x="7924800" y="-10654"/>
            <a:ext cx="424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solidFill>
                  <a:schemeClr val="bg1"/>
                </a:solidFill>
              </a:rPr>
              <a:t>Why- Why Analysis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73419-1097-4075-8BAE-BF7858AABB53}"/>
              </a:ext>
            </a:extLst>
          </p:cNvPr>
          <p:cNvSpPr txBox="1"/>
          <p:nvPr userDrawn="1"/>
        </p:nvSpPr>
        <p:spPr>
          <a:xfrm>
            <a:off x="-26621" y="602314"/>
            <a:ext cx="12186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IN" dirty="0">
                <a:highlight>
                  <a:srgbClr val="FFFF00"/>
                </a:highlight>
              </a:rPr>
              <a:t>*(Do the why-why analysis for the implemented kaizen, If require)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362D1-F739-4D9F-9A35-85E70BCA5472}"/>
              </a:ext>
            </a:extLst>
          </p:cNvPr>
          <p:cNvSpPr txBox="1"/>
          <p:nvPr userDrawn="1"/>
        </p:nvSpPr>
        <p:spPr>
          <a:xfrm>
            <a:off x="1357638" y="2578485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1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13628-FF1E-4011-AF05-EAC1C1B0E852}"/>
              </a:ext>
            </a:extLst>
          </p:cNvPr>
          <p:cNvSpPr txBox="1"/>
          <p:nvPr userDrawn="1"/>
        </p:nvSpPr>
        <p:spPr>
          <a:xfrm>
            <a:off x="3426692" y="2151036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2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49E7AF-A0BF-46E3-9703-272924667C13}"/>
              </a:ext>
            </a:extLst>
          </p:cNvPr>
          <p:cNvSpPr txBox="1"/>
          <p:nvPr userDrawn="1"/>
        </p:nvSpPr>
        <p:spPr>
          <a:xfrm>
            <a:off x="5495746" y="172358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3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380E3833-CB5A-4804-A71A-9171C65F9F56}"/>
              </a:ext>
            </a:extLst>
          </p:cNvPr>
          <p:cNvSpPr/>
          <p:nvPr userDrawn="1"/>
        </p:nvSpPr>
        <p:spPr>
          <a:xfrm>
            <a:off x="959093" y="989698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Why 1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34BC4D08-9EB8-40EC-AB80-7C3230D184CC}"/>
              </a:ext>
            </a:extLst>
          </p:cNvPr>
          <p:cNvSpPr/>
          <p:nvPr userDrawn="1"/>
        </p:nvSpPr>
        <p:spPr>
          <a:xfrm>
            <a:off x="959093" y="1868269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Why 2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26C09821-A8BA-4B56-B12B-9BCE95F1039F}"/>
              </a:ext>
            </a:extLst>
          </p:cNvPr>
          <p:cNvSpPr/>
          <p:nvPr userDrawn="1"/>
        </p:nvSpPr>
        <p:spPr>
          <a:xfrm>
            <a:off x="959093" y="2743200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Why 3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505B102F-B70E-4729-8283-D2554B3A84E8}"/>
              </a:ext>
            </a:extLst>
          </p:cNvPr>
          <p:cNvSpPr/>
          <p:nvPr userDrawn="1"/>
        </p:nvSpPr>
        <p:spPr>
          <a:xfrm>
            <a:off x="959093" y="3733800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Why 4</a:t>
            </a: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9BE7091E-9E7C-4114-AEBE-804C30C86B91}"/>
              </a:ext>
            </a:extLst>
          </p:cNvPr>
          <p:cNvSpPr/>
          <p:nvPr userDrawn="1"/>
        </p:nvSpPr>
        <p:spPr>
          <a:xfrm>
            <a:off x="959093" y="4648200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Why 5</a:t>
            </a:r>
          </a:p>
        </p:txBody>
      </p:sp>
      <p:sp>
        <p:nvSpPr>
          <p:cNvPr id="42" name="Arrow: Circular 41">
            <a:extLst>
              <a:ext uri="{FF2B5EF4-FFF2-40B4-BE49-F238E27FC236}">
                <a16:creationId xmlns:a16="http://schemas.microsoft.com/office/drawing/2014/main" id="{2AADE34C-2468-4B48-BE30-7EAA0209C637}"/>
              </a:ext>
            </a:extLst>
          </p:cNvPr>
          <p:cNvSpPr/>
          <p:nvPr userDrawn="1"/>
        </p:nvSpPr>
        <p:spPr>
          <a:xfrm rot="5141724" flipV="1">
            <a:off x="422760" y="3468269"/>
            <a:ext cx="754218" cy="938883"/>
          </a:xfrm>
          <a:prstGeom prst="circularArrow">
            <a:avLst/>
          </a:prstGeom>
          <a:solidFill>
            <a:srgbClr val="00B0F0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54941828-EA5A-4A5F-83C4-7612EA921D91}"/>
              </a:ext>
            </a:extLst>
          </p:cNvPr>
          <p:cNvSpPr/>
          <p:nvPr userDrawn="1"/>
        </p:nvSpPr>
        <p:spPr>
          <a:xfrm rot="5141724" flipV="1">
            <a:off x="320080" y="1374980"/>
            <a:ext cx="754218" cy="938883"/>
          </a:xfrm>
          <a:prstGeom prst="circularArrow">
            <a:avLst/>
          </a:prstGeom>
          <a:solidFill>
            <a:srgbClr val="00B0F0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ircular 43">
            <a:extLst>
              <a:ext uri="{FF2B5EF4-FFF2-40B4-BE49-F238E27FC236}">
                <a16:creationId xmlns:a16="http://schemas.microsoft.com/office/drawing/2014/main" id="{177A2308-AAD5-4816-999D-6F67D928DA44}"/>
              </a:ext>
            </a:extLst>
          </p:cNvPr>
          <p:cNvSpPr/>
          <p:nvPr userDrawn="1"/>
        </p:nvSpPr>
        <p:spPr>
          <a:xfrm rot="5141724" flipV="1">
            <a:off x="324784" y="2396093"/>
            <a:ext cx="754218" cy="938883"/>
          </a:xfrm>
          <a:prstGeom prst="circularArrow">
            <a:avLst/>
          </a:prstGeom>
          <a:solidFill>
            <a:srgbClr val="00B0F0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ircular 44">
            <a:extLst>
              <a:ext uri="{FF2B5EF4-FFF2-40B4-BE49-F238E27FC236}">
                <a16:creationId xmlns:a16="http://schemas.microsoft.com/office/drawing/2014/main" id="{B8CDA917-4693-48DC-AFDA-3F90011A41E6}"/>
              </a:ext>
            </a:extLst>
          </p:cNvPr>
          <p:cNvSpPr/>
          <p:nvPr userDrawn="1"/>
        </p:nvSpPr>
        <p:spPr>
          <a:xfrm rot="5141724" flipV="1">
            <a:off x="422760" y="4458058"/>
            <a:ext cx="754218" cy="938883"/>
          </a:xfrm>
          <a:prstGeom prst="circularArrow">
            <a:avLst/>
          </a:prstGeom>
          <a:solidFill>
            <a:srgbClr val="00B0F0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854DC63B-D743-46FF-ABAF-DA9280C9745E}"/>
              </a:ext>
            </a:extLst>
          </p:cNvPr>
          <p:cNvSpPr/>
          <p:nvPr userDrawn="1"/>
        </p:nvSpPr>
        <p:spPr>
          <a:xfrm>
            <a:off x="959093" y="5674330"/>
            <a:ext cx="1171046" cy="64633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+mj-lt"/>
              </a:rPr>
              <a:t>Root Cause</a:t>
            </a: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72B0A956-BCD5-445C-953F-4139A9B6A4A6}"/>
              </a:ext>
            </a:extLst>
          </p:cNvPr>
          <p:cNvSpPr/>
          <p:nvPr userDrawn="1"/>
        </p:nvSpPr>
        <p:spPr>
          <a:xfrm rot="5141724" flipV="1">
            <a:off x="460036" y="5342917"/>
            <a:ext cx="754218" cy="938883"/>
          </a:xfrm>
          <a:prstGeom prst="circularArrow">
            <a:avLst/>
          </a:prstGeom>
          <a:solidFill>
            <a:srgbClr val="00B0F0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5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C390EA7-6A14-DBB3-1FFD-67A7C6F0B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0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143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471ED-42C1-4536-9DB7-DDC75135656F}"/>
              </a:ext>
            </a:extLst>
          </p:cNvPr>
          <p:cNvSpPr txBox="1"/>
          <p:nvPr userDrawn="1"/>
        </p:nvSpPr>
        <p:spPr>
          <a:xfrm>
            <a:off x="0" y="-5609"/>
            <a:ext cx="12213226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7384B10-B013-4DCE-9813-438E17763A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023" y="-76200"/>
            <a:ext cx="678939" cy="678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215CE-58F8-48A4-9053-E0D9F1DFBCFC}"/>
              </a:ext>
            </a:extLst>
          </p:cNvPr>
          <p:cNvSpPr txBox="1"/>
          <p:nvPr userDrawn="1"/>
        </p:nvSpPr>
        <p:spPr>
          <a:xfrm>
            <a:off x="571500" y="6629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Kaizen Competition-2023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663BB-C56B-4327-8CCA-B2089F8F3861}"/>
              </a:ext>
            </a:extLst>
          </p:cNvPr>
          <p:cNvSpPr txBox="1"/>
          <p:nvPr userDrawn="1"/>
        </p:nvSpPr>
        <p:spPr>
          <a:xfrm>
            <a:off x="8509609" y="-1065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solidFill>
                  <a:schemeClr val="bg1"/>
                </a:solidFill>
              </a:rPr>
              <a:t>Problem Statement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BDBD4-ABE4-4FE2-87C8-9FF96C2D5E5C}"/>
              </a:ext>
            </a:extLst>
          </p:cNvPr>
          <p:cNvSpPr txBox="1"/>
          <p:nvPr userDrawn="1"/>
        </p:nvSpPr>
        <p:spPr>
          <a:xfrm>
            <a:off x="-26621" y="602314"/>
            <a:ext cx="12186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IN" dirty="0">
                <a:highlight>
                  <a:srgbClr val="FFFF00"/>
                </a:highlight>
              </a:rPr>
              <a:t>(Details about what is problem, why this kaizen is selected for implementation)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172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EF591D-F4A6-0623-5524-BEA96B9D22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" y="0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C69087-9AF1-E4C5-9F12-0162BB18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35635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01C348-3711-AE88-6C38-17A40F215E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0" y="563469"/>
            <a:ext cx="10864144" cy="462339"/>
          </a:xfrm>
          <a:prstGeom prst="rect">
            <a:avLst/>
          </a:prstGeom>
        </p:spPr>
        <p:txBody>
          <a:bodyPr anchor="t"/>
          <a:lstStyle>
            <a:lvl1pPr algn="l">
              <a:defRPr sz="3200" b="1" i="0">
                <a:latin typeface="Montserrat SemiBold" pitchFamily="2" charset="77"/>
              </a:defRPr>
            </a:lvl1pPr>
          </a:lstStyle>
          <a:p>
            <a:r>
              <a:rPr lang="en-US" dirty="0"/>
              <a:t>Title Example: A Look Back at the Results (32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B7DFFC-3F45-255C-38E4-B5D6AFF930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499" y="1152395"/>
            <a:ext cx="10209389" cy="4623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Montserrat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Highlights for a Quarter Like None Other (24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09F018-D4DC-91C6-4FB6-A42D9D3566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1925" y="2097088"/>
            <a:ext cx="5287963" cy="40925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 Light" pitchFamily="2" charset="77"/>
              </a:defRPr>
            </a:lvl1pPr>
          </a:lstStyle>
          <a:p>
            <a:r>
              <a:rPr lang="en-US" b="0" i="0" dirty="0">
                <a:latin typeface="Montserrat Light" pitchFamily="2" charset="77"/>
              </a:rPr>
              <a:t>Click to Insert Image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53B427-D1FA-C656-81DD-905157945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97088"/>
            <a:ext cx="5014913" cy="66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Montserrat" pitchFamily="2" charset="77"/>
              </a:defRPr>
            </a:lvl1pPr>
            <a:lvl2pPr>
              <a:defRPr sz="16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2000" b="0" i="0">
                <a:latin typeface="Montserrat" pitchFamily="2" charset="77"/>
              </a:defRPr>
            </a:lvl4pPr>
            <a:lvl5pPr>
              <a:defRPr sz="20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38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ED7B0A-C680-DB46-B91B-F7829646F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0" y="0"/>
            <a:ext cx="12184520" cy="6858000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7124678-C01A-A54E-CE55-29AE60CC2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442"/>
          <a:stretch/>
        </p:blipFill>
        <p:spPr>
          <a:xfrm>
            <a:off x="4041912" y="1579288"/>
            <a:ext cx="7903321" cy="2924617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F7525C1-36F2-E90F-7EFD-1A3F2386D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2700" y="2097088"/>
            <a:ext cx="5014913" cy="66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latin typeface="Montserrat" pitchFamily="2" charset="77"/>
              </a:defRPr>
            </a:lvl1pPr>
            <a:lvl2pPr>
              <a:defRPr sz="16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2000" b="0" i="0">
                <a:latin typeface="Montserrat" pitchFamily="2" charset="77"/>
              </a:defRPr>
            </a:lvl4pPr>
            <a:lvl5pPr>
              <a:defRPr sz="20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595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1ED261-445C-C94D-A203-FEAC8D682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820" y="4327027"/>
            <a:ext cx="4523072" cy="63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CAA2C4-88E7-DF4F-93B3-6BA4EF2141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819" y="5226518"/>
            <a:ext cx="4523072" cy="63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/>
              <a:t>First Name Last Name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592038-57C6-AA49-92A7-51D37196F0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25"/>
            <a:ext cx="12192000" cy="683674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F12A83-CA92-4483-A248-AF974FB38D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423" y="4504800"/>
            <a:ext cx="5486400" cy="63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Presentation title 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BD5953C-2E9A-4DFA-DA41-FCA124570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5158497"/>
            <a:ext cx="4932363" cy="395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3D5E64-F1B2-1A4C-51AB-8EEC1640B7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5576184"/>
            <a:ext cx="493236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49199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33770-BD01-5F4F-8B47-5C8B7C83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2" y="80241"/>
            <a:ext cx="11697195" cy="10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878A-DB69-084A-8972-4E8D5993D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5662"/>
            <a:ext cx="10515600" cy="481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97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30" r:id="rId3"/>
    <p:sldLayoutId id="2147483736" r:id="rId4"/>
    <p:sldLayoutId id="2147483737" r:id="rId5"/>
    <p:sldLayoutId id="2147483738" r:id="rId6"/>
    <p:sldLayoutId id="2147483739" r:id="rId7"/>
    <p:sldLayoutId id="2147483740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33770-BD01-5F4F-8B47-5C8B7C83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2" y="80241"/>
            <a:ext cx="11697195" cy="10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878A-DB69-084A-8972-4E8D5993D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5662"/>
            <a:ext cx="10515600" cy="481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02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11607800" y="6535739"/>
            <a:ext cx="0" cy="109537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730251" y="685800"/>
            <a:ext cx="11461749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1" y="-76200"/>
            <a:ext cx="11156949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1" y="1370013"/>
            <a:ext cx="1115694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736917" y="6361114"/>
            <a:ext cx="406400" cy="3016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0000"/>
                </a:solidFill>
                <a:ea typeface="MS PGothic" pitchFamily="34" charset="-128"/>
                <a:cs typeface="+mn-cs"/>
              </a:defRPr>
            </a:lvl1pPr>
          </a:lstStyle>
          <a:p>
            <a:fld id="{BDC6E421-7143-4F8A-A2EB-EA062BB5FD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488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18" charset="0"/>
        <a:buChar char="•"/>
        <a:defRPr sz="1900">
          <a:solidFill>
            <a:schemeClr val="bg1"/>
          </a:solidFill>
          <a:latin typeface="+mn-lt"/>
          <a:ea typeface="+mn-ea"/>
          <a:cs typeface="+mn-cs"/>
        </a:defRPr>
      </a:lvl1pPr>
      <a:lvl2pPr marL="454025" indent="-166688" algn="l" rtl="0" eaLnBrk="1" fontAlgn="base" hangingPunct="1">
        <a:spcBef>
          <a:spcPct val="20000"/>
        </a:spcBef>
        <a:spcAft>
          <a:spcPct val="0"/>
        </a:spcAft>
        <a:buChar char="-"/>
        <a:defRPr sz="1900">
          <a:solidFill>
            <a:schemeClr val="bg1"/>
          </a:solidFill>
          <a:latin typeface="+mn-lt"/>
        </a:defRPr>
      </a:lvl2pPr>
      <a:lvl3pPr marL="744538" indent="-174625" algn="l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chemeClr val="bg1"/>
          </a:solidFill>
          <a:latin typeface="+mn-lt"/>
        </a:defRPr>
      </a:lvl3pPr>
      <a:lvl4pPr marL="1087438" indent="-227013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chemeClr val="bg1"/>
          </a:solidFill>
          <a:latin typeface="+mn-lt"/>
        </a:defRPr>
      </a:lvl4pPr>
      <a:lvl5pPr marL="1427163" indent="-2254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bg1"/>
          </a:solidFill>
          <a:latin typeface="+mn-lt"/>
        </a:defRPr>
      </a:lvl5pPr>
      <a:lvl6pPr marL="1884363" indent="-2254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bg1"/>
          </a:solidFill>
          <a:latin typeface="+mn-lt"/>
        </a:defRPr>
      </a:lvl6pPr>
      <a:lvl7pPr marL="2341563" indent="-2254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bg1"/>
          </a:solidFill>
          <a:latin typeface="+mn-lt"/>
        </a:defRPr>
      </a:lvl7pPr>
      <a:lvl8pPr marL="2798763" indent="-2254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bg1"/>
          </a:solidFill>
          <a:latin typeface="+mn-lt"/>
        </a:defRPr>
      </a:lvl8pPr>
      <a:lvl9pPr marL="3255963" indent="-2254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173C1DF-8AB5-1FB9-412B-23D17C160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700" y="3248025"/>
            <a:ext cx="5181600" cy="685800"/>
          </a:xfrm>
        </p:spPr>
        <p:txBody>
          <a:bodyPr>
            <a:normAutofit/>
          </a:bodyPr>
          <a:lstStyle/>
          <a:p>
            <a:r>
              <a:rPr lang="en-IN"/>
              <a:t>Kaizen Competition-2024 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FE82B0-7CC3-44A4-87CA-707B03DB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700" y="1600200"/>
            <a:ext cx="1676400" cy="16764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5F14976-1DE4-48CE-BE51-7C49DA797DC3}"/>
              </a:ext>
            </a:extLst>
          </p:cNvPr>
          <p:cNvSpPr txBox="1">
            <a:spLocks/>
          </p:cNvSpPr>
          <p:nvPr/>
        </p:nvSpPr>
        <p:spPr>
          <a:xfrm>
            <a:off x="266700" y="38100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</a:rPr>
              <a:t>Team Name : Success</a:t>
            </a:r>
          </a:p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</a:rPr>
              <a:t>Team Members</a:t>
            </a: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>
                    <a:lumMod val="65000"/>
                  </a:schemeClr>
                </a:solidFill>
              </a:rPr>
              <a:t>Rohit Pandurang Patil (</a:t>
            </a:r>
            <a:r>
              <a:rPr lang="en-IN" sz="1200" dirty="0" err="1">
                <a:solidFill>
                  <a:schemeClr val="bg1">
                    <a:lumMod val="65000"/>
                  </a:schemeClr>
                </a:solidFill>
              </a:rPr>
              <a:t>Scm</a:t>
            </a:r>
            <a:r>
              <a:rPr lang="en-IN" sz="1200" dirty="0">
                <a:solidFill>
                  <a:schemeClr val="bg1">
                    <a:lumMod val="65000"/>
                  </a:schemeClr>
                </a:solidFill>
              </a:rPr>
              <a:t> department)</a:t>
            </a: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>
                    <a:lumMod val="65000"/>
                  </a:schemeClr>
                </a:solidFill>
              </a:rPr>
              <a:t>Maheswari Mahim ( Store department)</a:t>
            </a:r>
          </a:p>
          <a:p>
            <a:endParaRPr lang="en-IN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N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2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300E1-99AF-B784-E5D9-34A40A6052D2}"/>
              </a:ext>
            </a:extLst>
          </p:cNvPr>
          <p:cNvSpPr txBox="1"/>
          <p:nvPr/>
        </p:nvSpPr>
        <p:spPr>
          <a:xfrm>
            <a:off x="11735708" y="6596072"/>
            <a:ext cx="475161" cy="27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9117FF-5EF3-49A6-944C-ADD4A15B1B61}" type="slidenum">
              <a:rPr lang="en-US" sz="1157">
                <a:latin typeface="Montserrat Light" panose="00000400000000000000" pitchFamily="50" charset="0"/>
              </a:rPr>
              <a:pPr algn="ctr"/>
              <a:t>2</a:t>
            </a:fld>
            <a:endParaRPr lang="en-US" sz="2314" dirty="0">
              <a:latin typeface="Montserrat Light" panose="000004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DA443-7AB1-40C0-A607-5E349CF5EE2B}"/>
              </a:ext>
            </a:extLst>
          </p:cNvPr>
          <p:cNvSpPr txBox="1"/>
          <p:nvPr/>
        </p:nvSpPr>
        <p:spPr>
          <a:xfrm>
            <a:off x="685800" y="914400"/>
            <a:ext cx="11049908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Annually 36lacs rupees cost involves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Generation of plastic waste annually 18MT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More effort involves for using wrapping roll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Kaizen to save cost annual cost involve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Save the environment hazard from use of plastic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To reduce manpower efforts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Standardization and horizontal deployment in Both IBL and OBL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Improve 5’S in stores area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881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300E1-99AF-B784-E5D9-34A40A6052D2}"/>
              </a:ext>
            </a:extLst>
          </p:cNvPr>
          <p:cNvSpPr txBox="1"/>
          <p:nvPr/>
        </p:nvSpPr>
        <p:spPr>
          <a:xfrm>
            <a:off x="11735708" y="6596072"/>
            <a:ext cx="475161" cy="27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9117FF-5EF3-49A6-944C-ADD4A15B1B61}" type="slidenum">
              <a:rPr lang="en-US" sz="1157">
                <a:latin typeface="Montserrat Light" panose="00000400000000000000" pitchFamily="50" charset="0"/>
              </a:rPr>
              <a:pPr algn="ctr"/>
              <a:t>3</a:t>
            </a:fld>
            <a:endParaRPr lang="en-US" sz="2314" dirty="0">
              <a:latin typeface="Montserrat Light" panose="000004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DA443-7AB1-40C0-A607-5E349CF5EE2B}"/>
              </a:ext>
            </a:extLst>
          </p:cNvPr>
          <p:cNvSpPr txBox="1"/>
          <p:nvPr/>
        </p:nvSpPr>
        <p:spPr>
          <a:xfrm>
            <a:off x="685800" y="874455"/>
            <a:ext cx="11049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We were using plastic wrap roll to wrap pallet every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Generation of plastic waste.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Cost involves for wrapping roll is 36 Lacs per year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If we use mesh instead of wrapping roll, then we saved 16Lacs per year.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4037-1B94-4A20-A71B-8FA8032C872B}"/>
              </a:ext>
            </a:extLst>
          </p:cNvPr>
          <p:cNvSpPr txBox="1"/>
          <p:nvPr/>
        </p:nvSpPr>
        <p:spPr>
          <a:xfrm flipH="1">
            <a:off x="634221" y="3810000"/>
            <a:ext cx="44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Note:- This is one time investment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F5D54A-9CD1-D629-3391-3129D7825B18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2514600"/>
          <a:ext cx="104394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7837">
                  <a:extLst>
                    <a:ext uri="{9D8B030D-6E8A-4147-A177-3AD203B41FA5}">
                      <a16:colId xmlns:a16="http://schemas.microsoft.com/office/drawing/2014/main" val="1868545844"/>
                    </a:ext>
                  </a:extLst>
                </a:gridCol>
                <a:gridCol w="3092387">
                  <a:extLst>
                    <a:ext uri="{9D8B030D-6E8A-4147-A177-3AD203B41FA5}">
                      <a16:colId xmlns:a16="http://schemas.microsoft.com/office/drawing/2014/main" val="1566598087"/>
                    </a:ext>
                  </a:extLst>
                </a:gridCol>
                <a:gridCol w="3279176">
                  <a:extLst>
                    <a:ext uri="{9D8B030D-6E8A-4147-A177-3AD203B41FA5}">
                      <a16:colId xmlns:a16="http://schemas.microsoft.com/office/drawing/2014/main" val="43206244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Wrapping roll Cost/Month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Wrapping roll Cost/Year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Wrapping Roll cost for 3 year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06863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300000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3600000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1.08 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63568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071A02-9FB4-780C-5CC9-B290FF871C23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4560332"/>
          <a:ext cx="10591800" cy="1230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2954">
                  <a:extLst>
                    <a:ext uri="{9D8B030D-6E8A-4147-A177-3AD203B41FA5}">
                      <a16:colId xmlns:a16="http://schemas.microsoft.com/office/drawing/2014/main" val="3256684675"/>
                    </a:ext>
                  </a:extLst>
                </a:gridCol>
                <a:gridCol w="1948368">
                  <a:extLst>
                    <a:ext uri="{9D8B030D-6E8A-4147-A177-3AD203B41FA5}">
                      <a16:colId xmlns:a16="http://schemas.microsoft.com/office/drawing/2014/main" val="785417258"/>
                    </a:ext>
                  </a:extLst>
                </a:gridCol>
                <a:gridCol w="2066055">
                  <a:extLst>
                    <a:ext uri="{9D8B030D-6E8A-4147-A177-3AD203B41FA5}">
                      <a16:colId xmlns:a16="http://schemas.microsoft.com/office/drawing/2014/main" val="1176228491"/>
                    </a:ext>
                  </a:extLst>
                </a:gridCol>
                <a:gridCol w="2275276">
                  <a:extLst>
                    <a:ext uri="{9D8B030D-6E8A-4147-A177-3AD203B41FA5}">
                      <a16:colId xmlns:a16="http://schemas.microsoft.com/office/drawing/2014/main" val="1507771763"/>
                    </a:ext>
                  </a:extLst>
                </a:gridCol>
                <a:gridCol w="1739147">
                  <a:extLst>
                    <a:ext uri="{9D8B030D-6E8A-4147-A177-3AD203B41FA5}">
                      <a16:colId xmlns:a16="http://schemas.microsoft.com/office/drawing/2014/main" val="1805863714"/>
                    </a:ext>
                  </a:extLst>
                </a:gridCol>
              </a:tblGrid>
              <a:tr h="615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Price Of Mesh (per piece) In 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No Of Locations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 cost of Mesh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Warranty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Saving Cost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8783019"/>
                  </a:ext>
                </a:extLst>
              </a:tr>
              <a:tr h="615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60 Lacs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 years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48 lacs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9944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78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300E1-99AF-B784-E5D9-34A40A6052D2}"/>
              </a:ext>
            </a:extLst>
          </p:cNvPr>
          <p:cNvSpPr txBox="1"/>
          <p:nvPr/>
        </p:nvSpPr>
        <p:spPr>
          <a:xfrm>
            <a:off x="11735708" y="6596072"/>
            <a:ext cx="475161" cy="27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79117FF-5EF3-49A6-944C-ADD4A15B1B61}" type="slidenum">
              <a:rPr lang="en-US" sz="1157">
                <a:latin typeface="Montserrat Light" panose="00000400000000000000" pitchFamily="50" charset="0"/>
              </a:rPr>
              <a:pPr algn="ctr"/>
              <a:t>4</a:t>
            </a:fld>
            <a:endParaRPr lang="en-US" sz="2314" dirty="0">
              <a:latin typeface="Montserrat Light" panose="00000400000000000000" pitchFamily="50" charset="0"/>
            </a:endParaRPr>
          </a:p>
        </p:txBody>
      </p:sp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AE8C05-2CF0-67E5-20BA-AB1FBB60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605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52AB96-1AF7-B8F5-AB2D-5885C03E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0182" y="6477000"/>
            <a:ext cx="34556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94C7FB-A4D2-884B-BB46-1B8349A51A1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5DB6A-347A-F7BD-D604-B4454E0C8563}"/>
              </a:ext>
            </a:extLst>
          </p:cNvPr>
          <p:cNvSpPr txBox="1"/>
          <p:nvPr/>
        </p:nvSpPr>
        <p:spPr>
          <a:xfrm>
            <a:off x="0" y="-5609"/>
            <a:ext cx="12213226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r"/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2FF4A7-69FA-0662-D121-92F22817A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6023" y="-76200"/>
            <a:ext cx="678939" cy="678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B5E11A-9AB6-3629-6C58-F012EEB88F8D}"/>
              </a:ext>
            </a:extLst>
          </p:cNvPr>
          <p:cNvSpPr txBox="1"/>
          <p:nvPr/>
        </p:nvSpPr>
        <p:spPr>
          <a:xfrm>
            <a:off x="571500" y="6629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Kaizen Competition-2024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11F14-A2B9-49DC-9EF0-084A1CE1550D}"/>
              </a:ext>
            </a:extLst>
          </p:cNvPr>
          <p:cNvSpPr txBox="1"/>
          <p:nvPr/>
        </p:nvSpPr>
        <p:spPr>
          <a:xfrm>
            <a:off x="7924800" y="-10654"/>
            <a:ext cx="424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b="1" dirty="0">
                <a:solidFill>
                  <a:schemeClr val="bg1"/>
                </a:solidFill>
              </a:rPr>
              <a:t>Why- Why Analysis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E1E36-7178-A31B-1078-09497FB1D93C}"/>
              </a:ext>
            </a:extLst>
          </p:cNvPr>
          <p:cNvSpPr txBox="1"/>
          <p:nvPr/>
        </p:nvSpPr>
        <p:spPr>
          <a:xfrm>
            <a:off x="-26621" y="602314"/>
            <a:ext cx="12186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IN" dirty="0">
                <a:highlight>
                  <a:srgbClr val="FFFF00"/>
                </a:highlight>
              </a:rPr>
              <a:t>*(Do the why-why analysis for the implemented kaizen, If require)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DEA22-B468-1862-5C50-C25CE8BD0D45}"/>
              </a:ext>
            </a:extLst>
          </p:cNvPr>
          <p:cNvSpPr txBox="1"/>
          <p:nvPr/>
        </p:nvSpPr>
        <p:spPr>
          <a:xfrm>
            <a:off x="1357638" y="2578485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1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DAB37C-7203-4821-45E1-421BCDC0D691}"/>
              </a:ext>
            </a:extLst>
          </p:cNvPr>
          <p:cNvSpPr txBox="1"/>
          <p:nvPr/>
        </p:nvSpPr>
        <p:spPr>
          <a:xfrm>
            <a:off x="5495746" y="172358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Why 3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00F04A-6BE3-689E-2B4F-8B6DA92B5FE1}"/>
              </a:ext>
            </a:extLst>
          </p:cNvPr>
          <p:cNvSpPr/>
          <p:nvPr/>
        </p:nvSpPr>
        <p:spPr>
          <a:xfrm>
            <a:off x="152400" y="1142603"/>
            <a:ext cx="1524000" cy="580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36F2CA-8349-FFFF-7F7E-E742449F3EC0}"/>
              </a:ext>
            </a:extLst>
          </p:cNvPr>
          <p:cNvSpPr/>
          <p:nvPr/>
        </p:nvSpPr>
        <p:spPr>
          <a:xfrm>
            <a:off x="533400" y="2043705"/>
            <a:ext cx="1524000" cy="58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F17539-7743-C359-6ED6-6CEA9AC9AEF3}"/>
              </a:ext>
            </a:extLst>
          </p:cNvPr>
          <p:cNvSpPr/>
          <p:nvPr/>
        </p:nvSpPr>
        <p:spPr>
          <a:xfrm>
            <a:off x="914400" y="2944410"/>
            <a:ext cx="1524000" cy="58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27DE58-C797-DA03-9A16-10E87997455E}"/>
              </a:ext>
            </a:extLst>
          </p:cNvPr>
          <p:cNvSpPr/>
          <p:nvPr/>
        </p:nvSpPr>
        <p:spPr>
          <a:xfrm>
            <a:off x="1295400" y="3845115"/>
            <a:ext cx="1524000" cy="58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8B8577-CA93-3503-CAC5-C48A33E8253A}"/>
              </a:ext>
            </a:extLst>
          </p:cNvPr>
          <p:cNvSpPr/>
          <p:nvPr/>
        </p:nvSpPr>
        <p:spPr>
          <a:xfrm>
            <a:off x="1676400" y="4745820"/>
            <a:ext cx="1524000" cy="58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CFD08E-6A17-E079-0DAD-7D6C61E959A2}"/>
              </a:ext>
            </a:extLst>
          </p:cNvPr>
          <p:cNvSpPr/>
          <p:nvPr/>
        </p:nvSpPr>
        <p:spPr>
          <a:xfrm>
            <a:off x="2057400" y="5646523"/>
            <a:ext cx="1524000" cy="58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5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B437F3DB-6EA8-C3BF-18CA-17494390F488}"/>
              </a:ext>
            </a:extLst>
          </p:cNvPr>
          <p:cNvSpPr/>
          <p:nvPr/>
        </p:nvSpPr>
        <p:spPr>
          <a:xfrm rot="10800000" flipH="1">
            <a:off x="152400" y="1781340"/>
            <a:ext cx="312249" cy="592231"/>
          </a:xfrm>
          <a:prstGeom prst="ben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A37F7478-C90F-9B10-BD37-CD2A86607EBC}"/>
              </a:ext>
            </a:extLst>
          </p:cNvPr>
          <p:cNvSpPr/>
          <p:nvPr/>
        </p:nvSpPr>
        <p:spPr>
          <a:xfrm rot="10800000" flipH="1">
            <a:off x="549764" y="2732373"/>
            <a:ext cx="312249" cy="592231"/>
          </a:xfrm>
          <a:prstGeom prst="ben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A99CBC05-8DB6-93E6-7C4F-BB38002FDAC1}"/>
              </a:ext>
            </a:extLst>
          </p:cNvPr>
          <p:cNvSpPr/>
          <p:nvPr/>
        </p:nvSpPr>
        <p:spPr>
          <a:xfrm rot="10800000" flipH="1">
            <a:off x="914400" y="3644721"/>
            <a:ext cx="312249" cy="592231"/>
          </a:xfrm>
          <a:prstGeom prst="ben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4302CB5B-59DF-87A1-DDC6-70CD289DDEA0}"/>
              </a:ext>
            </a:extLst>
          </p:cNvPr>
          <p:cNvSpPr/>
          <p:nvPr/>
        </p:nvSpPr>
        <p:spPr>
          <a:xfrm rot="10800000" flipH="1">
            <a:off x="1337530" y="4589369"/>
            <a:ext cx="312249" cy="592231"/>
          </a:xfrm>
          <a:prstGeom prst="ben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E724D623-ACA6-CB20-9942-1552D6AA74E8}"/>
              </a:ext>
            </a:extLst>
          </p:cNvPr>
          <p:cNvSpPr/>
          <p:nvPr/>
        </p:nvSpPr>
        <p:spPr>
          <a:xfrm rot="10800000" flipH="1">
            <a:off x="1676400" y="5486400"/>
            <a:ext cx="312249" cy="592231"/>
          </a:xfrm>
          <a:prstGeom prst="ben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9F8FA17-729F-6F14-EC41-3CDFC8827E1F}"/>
              </a:ext>
            </a:extLst>
          </p:cNvPr>
          <p:cNvSpPr/>
          <p:nvPr/>
        </p:nvSpPr>
        <p:spPr>
          <a:xfrm>
            <a:off x="1775333" y="1148999"/>
            <a:ext cx="10340467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Annually cost involves 36lacs for one time use plastic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38A2F49-B5A9-08DA-CCBC-DF1F2D8BFD7F}"/>
              </a:ext>
            </a:extLst>
          </p:cNvPr>
          <p:cNvSpPr/>
          <p:nvPr/>
        </p:nvSpPr>
        <p:spPr>
          <a:xfrm>
            <a:off x="2099436" y="2051432"/>
            <a:ext cx="9932223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Requirement of business to store material in warehouse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316B23C-48DE-6A87-CDB3-DD00E4D00746}"/>
              </a:ext>
            </a:extLst>
          </p:cNvPr>
          <p:cNvSpPr/>
          <p:nvPr/>
        </p:nvSpPr>
        <p:spPr>
          <a:xfrm>
            <a:off x="2490786" y="2952137"/>
            <a:ext cx="9669198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To run the business smoothly keep stock in warehouse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5286DD7-388A-A379-9CF4-3E8A10209066}"/>
              </a:ext>
            </a:extLst>
          </p:cNvPr>
          <p:cNvSpPr/>
          <p:nvPr/>
        </p:nvSpPr>
        <p:spPr>
          <a:xfrm>
            <a:off x="2948824" y="3848978"/>
            <a:ext cx="9211160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keep stock and avoid incident required wrapping every pallet before kept in location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D26569-D89A-1B91-D69C-04709784C49B}"/>
              </a:ext>
            </a:extLst>
          </p:cNvPr>
          <p:cNvSpPr/>
          <p:nvPr/>
        </p:nvSpPr>
        <p:spPr>
          <a:xfrm>
            <a:off x="3326180" y="4761275"/>
            <a:ext cx="8833804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Involves 36lacs cost per annum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2C4D26-108C-E363-ACAD-10F8E1539825}"/>
              </a:ext>
            </a:extLst>
          </p:cNvPr>
          <p:cNvSpPr/>
          <p:nvPr/>
        </p:nvSpPr>
        <p:spPr>
          <a:xfrm>
            <a:off x="3665051" y="5654250"/>
            <a:ext cx="8494934" cy="565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avoid this cost we replace plastic wrapping role with mesh</a:t>
            </a:r>
          </a:p>
        </p:txBody>
      </p:sp>
    </p:spTree>
    <p:extLst>
      <p:ext uri="{BB962C8B-B14F-4D97-AF65-F5344CB8AC3E}">
        <p14:creationId xmlns:p14="http://schemas.microsoft.com/office/powerpoint/2010/main" val="298012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300E1-99AF-B784-E5D9-34A40A6052D2}"/>
              </a:ext>
            </a:extLst>
          </p:cNvPr>
          <p:cNvSpPr txBox="1"/>
          <p:nvPr/>
        </p:nvSpPr>
        <p:spPr>
          <a:xfrm>
            <a:off x="11735708" y="6596072"/>
            <a:ext cx="475161" cy="27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117FF-5EF3-49A6-944C-ADD4A15B1B61}" type="slidenum">
              <a:rPr kumimoji="0" lang="en-US" sz="115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31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4C690-4CFE-42CC-9D36-709632A472A0}"/>
              </a:ext>
            </a:extLst>
          </p:cNvPr>
          <p:cNvSpPr txBox="1"/>
          <p:nvPr/>
        </p:nvSpPr>
        <p:spPr>
          <a:xfrm flipH="1">
            <a:off x="609600" y="129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7E327-6A44-49BF-9786-31BAF76D9B7C}"/>
              </a:ext>
            </a:extLst>
          </p:cNvPr>
          <p:cNvSpPr txBox="1"/>
          <p:nvPr/>
        </p:nvSpPr>
        <p:spPr>
          <a:xfrm flipH="1">
            <a:off x="6248400" y="129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00A7D-6F7B-6FF4-CB4E-13855422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3733800" cy="4254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F169F-01C0-6320-60AA-02ACE1785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828800"/>
            <a:ext cx="37338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261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SBD Brand Guideline Colors 3-15-22">
      <a:dk1>
        <a:srgbClr val="000000"/>
      </a:dk1>
      <a:lt1>
        <a:srgbClr val="FFFFFF"/>
      </a:lt1>
      <a:dk2>
        <a:srgbClr val="000000"/>
      </a:dk2>
      <a:lt2>
        <a:srgbClr val="73798A"/>
      </a:lt2>
      <a:accent1>
        <a:srgbClr val="FFD20A"/>
      </a:accent1>
      <a:accent2>
        <a:srgbClr val="73798A"/>
      </a:accent2>
      <a:accent3>
        <a:srgbClr val="000000"/>
      </a:accent3>
      <a:accent4>
        <a:srgbClr val="006FFF"/>
      </a:accent4>
      <a:accent5>
        <a:srgbClr val="1AA871"/>
      </a:accent5>
      <a:accent6>
        <a:srgbClr val="FF7319"/>
      </a:accent6>
      <a:hlink>
        <a:srgbClr val="006FFF"/>
      </a:hlink>
      <a:folHlink>
        <a:srgbClr val="1708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itle Slides">
  <a:themeElements>
    <a:clrScheme name="SBD Brand Guideline Colors 3-15-22">
      <a:dk1>
        <a:srgbClr val="000000"/>
      </a:dk1>
      <a:lt1>
        <a:srgbClr val="FFFFFF"/>
      </a:lt1>
      <a:dk2>
        <a:srgbClr val="000000"/>
      </a:dk2>
      <a:lt2>
        <a:srgbClr val="73798A"/>
      </a:lt2>
      <a:accent1>
        <a:srgbClr val="FFD20A"/>
      </a:accent1>
      <a:accent2>
        <a:srgbClr val="73798A"/>
      </a:accent2>
      <a:accent3>
        <a:srgbClr val="000000"/>
      </a:accent3>
      <a:accent4>
        <a:srgbClr val="006FFF"/>
      </a:accent4>
      <a:accent5>
        <a:srgbClr val="1AA871"/>
      </a:accent5>
      <a:accent6>
        <a:srgbClr val="FF7319"/>
      </a:accent6>
      <a:hlink>
        <a:srgbClr val="006FFF"/>
      </a:hlink>
      <a:folHlink>
        <a:srgbClr val="1708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eme1">
  <a:themeElements>
    <a:clrScheme name="">
      <a:dk1>
        <a:srgbClr val="818284"/>
      </a:dk1>
      <a:lt1>
        <a:srgbClr val="FFFFFF"/>
      </a:lt1>
      <a:dk2>
        <a:srgbClr val="000000"/>
      </a:dk2>
      <a:lt2>
        <a:srgbClr val="FFFFFF"/>
      </a:lt2>
      <a:accent1>
        <a:srgbClr val="FFDB0A"/>
      </a:accent1>
      <a:accent2>
        <a:srgbClr val="616365"/>
      </a:accent2>
      <a:accent3>
        <a:srgbClr val="AAAAAA"/>
      </a:accent3>
      <a:accent4>
        <a:srgbClr val="DADADA"/>
      </a:accent4>
      <a:accent5>
        <a:srgbClr val="FFEAAA"/>
      </a:accent5>
      <a:accent6>
        <a:srgbClr val="57595B"/>
      </a:accent6>
      <a:hlink>
        <a:srgbClr val="0098C3"/>
      </a:hlink>
      <a:folHlink>
        <a:srgbClr val="B0B1B2"/>
      </a:folHlink>
    </a:clrScheme>
    <a:fontScheme name="Productivity 2011.v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ductivity 2011.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3A71E1E-2282-4EA1-B3F3-E80D13595A76}" vid="{5EE47A89-2886-4FDE-8BB6-B3291CF3E6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1734A908DF0A4C99DB8835B1A367AC" ma:contentTypeVersion="10" ma:contentTypeDescription="Create a new document." ma:contentTypeScope="" ma:versionID="01ea902193307cc1bdbdd975e4cfec7b">
  <xsd:schema xmlns:xsd="http://www.w3.org/2001/XMLSchema" xmlns:xs="http://www.w3.org/2001/XMLSchema" xmlns:p="http://schemas.microsoft.com/office/2006/metadata/properties" xmlns:ns2="97533f5a-e468-4c51-9e4f-d3e4fcace3c0" xmlns:ns3="90ef8e81-2ab4-45f5-a509-85c975f26220" targetNamespace="http://schemas.microsoft.com/office/2006/metadata/properties" ma:root="true" ma:fieldsID="05927d9480d6d0530b4c19b305b18a37" ns2:_="" ns3:_="">
    <xsd:import namespace="97533f5a-e468-4c51-9e4f-d3e4fcace3c0"/>
    <xsd:import namespace="90ef8e81-2ab4-45f5-a509-85c975f262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33f5a-e468-4c51-9e4f-d3e4fcace3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f8e81-2ab4-45f5-a509-85c975f2622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4205F4-DC15-473F-8283-ABBE84E1047D}">
  <ds:schemaRefs>
    <ds:schemaRef ds:uri="97533f5a-e468-4c51-9e4f-d3e4fcace3c0"/>
    <ds:schemaRef ds:uri="http://purl.org/dc/terms/"/>
    <ds:schemaRef ds:uri="http://purl.org/dc/elements/1.1/"/>
    <ds:schemaRef ds:uri="90ef8e81-2ab4-45f5-a509-85c975f26220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5433A3-F5F8-4172-A643-7F5EE59168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317BF0-54D9-449B-B295-904951B83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533f5a-e468-4c51-9e4f-d3e4fcace3c0"/>
    <ds:schemaRef ds:uri="90ef8e81-2ab4-45f5-a509-85c975f262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7186</TotalTime>
  <Words>270</Words>
  <Application>Microsoft Office PowerPoint</Application>
  <PresentationFormat>Widescreen</PresentationFormat>
  <Paragraphs>86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Arial</vt:lpstr>
      <vt:lpstr>Arial Black</vt:lpstr>
      <vt:lpstr>Calibri</vt:lpstr>
      <vt:lpstr>Montserrat</vt:lpstr>
      <vt:lpstr>Montserrat Light</vt:lpstr>
      <vt:lpstr>Montserrat Medium</vt:lpstr>
      <vt:lpstr>Montserrat SemiBold</vt:lpstr>
      <vt:lpstr>Roboto</vt:lpstr>
      <vt:lpstr>Times</vt:lpstr>
      <vt:lpstr>Wingdings</vt:lpstr>
      <vt:lpstr>Title Slides</vt:lpstr>
      <vt:lpstr>1_Title Slides</vt:lpstr>
      <vt:lpstr>1_Theme1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Pinunsky, Oli</dc:creator>
  <cp:lastModifiedBy>Vaibhav Patil</cp:lastModifiedBy>
  <cp:revision>213</cp:revision>
  <cp:lastPrinted>2022-07-06T04:51:27Z</cp:lastPrinted>
  <dcterms:created xsi:type="dcterms:W3CDTF">2022-01-21T17:03:55Z</dcterms:created>
  <dcterms:modified xsi:type="dcterms:W3CDTF">2024-04-28T05:54:20Z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0x0101005E1734A908DF0A4C99DB8835B1A367AC</vt:lpwstr>
  </property>
</Properties>
</file>